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sldIdLst>
    <p:sldId id="256" r:id="rId5"/>
    <p:sldId id="291" r:id="rId6"/>
    <p:sldId id="289" r:id="rId7"/>
    <p:sldId id="282" r:id="rId8"/>
    <p:sldId id="290" r:id="rId9"/>
    <p:sldId id="280" r:id="rId10"/>
    <p:sldId id="267" r:id="rId11"/>
    <p:sldId id="27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82" y="1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ARLES.PREGO@GMAIL.COM" TargetMode="External"/><Relationship Id="rId4" Type="http://schemas.openxmlformats.org/officeDocument/2006/relationships/hyperlink" Target="mailto:paucutrina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447799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CA" sz="28700" dirty="0"/>
              <a:t>T</a:t>
            </a:r>
            <a:r>
              <a:rPr lang="en-US" sz="16600" dirty="0" err="1"/>
              <a:t>angrAI</a:t>
            </a:r>
            <a:endParaRPr lang="ru-RU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</a:t>
            </a:r>
            <a:r>
              <a:rPr lang="en-US" dirty="0"/>
              <a:t>au Cutrina, </a:t>
            </a:r>
            <a:r>
              <a:rPr lang="en-US" dirty="0" err="1"/>
              <a:t>Carles</a:t>
            </a:r>
            <a:r>
              <a:rPr lang="en-US" dirty="0"/>
              <a:t> </a:t>
            </a:r>
            <a:r>
              <a:rPr lang="en-US" dirty="0" err="1"/>
              <a:t>pregonas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A47DA8F6-01AC-4A01-AC9B-7B3DD21406F0}"/>
              </a:ext>
            </a:extLst>
          </p:cNvPr>
          <p:cNvSpPr txBox="1">
            <a:spLocks/>
          </p:cNvSpPr>
          <p:nvPr/>
        </p:nvSpPr>
        <p:spPr>
          <a:xfrm>
            <a:off x="381794" y="749159"/>
            <a:ext cx="9181185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500" dirty="0"/>
              <a:t>Introduction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66CC89-E27B-46EA-910E-7564ADFB87E4}"/>
              </a:ext>
            </a:extLst>
          </p:cNvPr>
          <p:cNvSpPr txBox="1">
            <a:spLocks/>
          </p:cNvSpPr>
          <p:nvPr/>
        </p:nvSpPr>
        <p:spPr>
          <a:xfrm>
            <a:off x="304680" y="91435"/>
            <a:ext cx="2988936" cy="390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CA" sz="1600" dirty="0">
                <a:solidFill>
                  <a:schemeClr val="accent1"/>
                </a:solidFill>
              </a:rPr>
              <a:t>P</a:t>
            </a:r>
            <a:r>
              <a:rPr lang="en-US" sz="1600" dirty="0">
                <a:solidFill>
                  <a:schemeClr val="accent1"/>
                </a:solidFill>
              </a:rPr>
              <a:t>au Cutrina, </a:t>
            </a:r>
            <a:r>
              <a:rPr lang="en-US" sz="1600" dirty="0" err="1">
                <a:solidFill>
                  <a:schemeClr val="accent1"/>
                </a:solidFill>
              </a:rPr>
              <a:t>Carles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Pregonas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AF098-DE81-4010-A28A-5DF4DF8D507E}"/>
              </a:ext>
            </a:extLst>
          </p:cNvPr>
          <p:cNvSpPr txBox="1"/>
          <p:nvPr/>
        </p:nvSpPr>
        <p:spPr>
          <a:xfrm>
            <a:off x="928687" y="2182580"/>
            <a:ext cx="10334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innovative technique to resolve organize problems is proposed in the following project. 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Reinforcement learning (RL) as  a powerful artificial intelligence unsupervised tool is used to show how the computer can solve the game of Tangram. Is the first time that RL has been used in this game.</a:t>
            </a:r>
            <a:endParaRPr lang="en-US" dirty="0"/>
          </a:p>
        </p:txBody>
      </p:sp>
      <p:pic>
        <p:nvPicPr>
          <p:cNvPr id="5122" name="Picture 2" descr="Resultado de imagen para tangram">
            <a:extLst>
              <a:ext uri="{FF2B5EF4-FFF2-40B4-BE49-F238E27FC236}">
                <a16:creationId xmlns:a16="http://schemas.microsoft.com/office/drawing/2014/main" id="{B590A1B2-F588-40B2-9920-C3187EC3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1" y="3903344"/>
            <a:ext cx="2657475" cy="26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92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Resultado de imagen para quantum">
            <a:extLst>
              <a:ext uri="{FF2B5EF4-FFF2-40B4-BE49-F238E27FC236}">
                <a16:creationId xmlns:a16="http://schemas.microsoft.com/office/drawing/2014/main" id="{CE2C9DCF-9449-46D5-B915-611254892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CD4991-D6C1-4FAD-B2A3-EE360E42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771721"/>
            <a:ext cx="9840704" cy="11899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CA" sz="6500" dirty="0"/>
              <a:t>Neural Network Structure</a:t>
            </a:r>
            <a:endParaRPr lang="en-US" sz="6500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2EED7F5-69BD-4158-B0C8-ADA034D5748E}"/>
              </a:ext>
            </a:extLst>
          </p:cNvPr>
          <p:cNvSpPr txBox="1">
            <a:spLocks/>
          </p:cNvSpPr>
          <p:nvPr/>
        </p:nvSpPr>
        <p:spPr>
          <a:xfrm>
            <a:off x="304680" y="91435"/>
            <a:ext cx="2988936" cy="390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CA" sz="1600" dirty="0">
                <a:solidFill>
                  <a:schemeClr val="accent1"/>
                </a:solidFill>
              </a:rPr>
              <a:t>P</a:t>
            </a:r>
            <a:r>
              <a:rPr lang="en-US" sz="1600" dirty="0">
                <a:solidFill>
                  <a:schemeClr val="accent1"/>
                </a:solidFill>
              </a:rPr>
              <a:t>au Cutrina, </a:t>
            </a:r>
            <a:r>
              <a:rPr lang="en-US" sz="1600" dirty="0" err="1">
                <a:solidFill>
                  <a:schemeClr val="accent1"/>
                </a:solidFill>
              </a:rPr>
              <a:t>Carles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Pregonas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12BE5F-2B58-4187-AACF-A849B557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043" y="2251620"/>
            <a:ext cx="6369109" cy="3025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7F79DC-2C87-41F5-BE28-7ACB02DE5C65}"/>
              </a:ext>
            </a:extLst>
          </p:cNvPr>
          <p:cNvSpPr txBox="1"/>
          <p:nvPr/>
        </p:nvSpPr>
        <p:spPr>
          <a:xfrm>
            <a:off x="7896695" y="2864970"/>
            <a:ext cx="33047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Activation functions</a:t>
            </a:r>
            <a:r>
              <a:rPr lang="en-CA" dirty="0"/>
              <a:t>: </a:t>
            </a:r>
          </a:p>
          <a:p>
            <a:pPr algn="ctr"/>
            <a:r>
              <a:rPr lang="en-CA" dirty="0" err="1"/>
              <a:t>Relu</a:t>
            </a:r>
            <a:r>
              <a:rPr lang="en-CA" dirty="0"/>
              <a:t> and </a:t>
            </a:r>
            <a:r>
              <a:rPr lang="en-CA" dirty="0" err="1"/>
              <a:t>Softmax</a:t>
            </a:r>
            <a:r>
              <a:rPr lang="en-CA" dirty="0"/>
              <a:t> as output</a:t>
            </a:r>
          </a:p>
          <a:p>
            <a:pPr algn="ctr"/>
            <a:endParaRPr lang="en-CA" dirty="0"/>
          </a:p>
          <a:p>
            <a:pPr algn="ctr"/>
            <a:r>
              <a:rPr lang="en-CA" b="1" dirty="0"/>
              <a:t>Optimizer</a:t>
            </a:r>
            <a:r>
              <a:rPr lang="en-CA" dirty="0"/>
              <a:t>:</a:t>
            </a:r>
          </a:p>
          <a:p>
            <a:pPr algn="ctr"/>
            <a:r>
              <a:rPr lang="en-CA" dirty="0"/>
              <a:t>Adam</a:t>
            </a:r>
          </a:p>
          <a:p>
            <a:pPr algn="ctr"/>
            <a:endParaRPr lang="en-CA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90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eometric shape in background of circles and lines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17144F59-6777-449C-A546-C1EB1CF0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548727"/>
            <a:ext cx="10515600" cy="1325563"/>
          </a:xfrm>
        </p:spPr>
        <p:txBody>
          <a:bodyPr/>
          <a:lstStyle/>
          <a:p>
            <a:r>
              <a:rPr lang="en-US" sz="3600" dirty="0"/>
              <a:t>Reinforcement Learning structure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4C9E7FB-2636-4837-8CFA-B76FBC486172}"/>
              </a:ext>
            </a:extLst>
          </p:cNvPr>
          <p:cNvSpPr txBox="1">
            <a:spLocks/>
          </p:cNvSpPr>
          <p:nvPr/>
        </p:nvSpPr>
        <p:spPr>
          <a:xfrm>
            <a:off x="304680" y="91435"/>
            <a:ext cx="2988936" cy="390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CA" sz="1600" dirty="0">
                <a:solidFill>
                  <a:schemeClr val="accent1"/>
                </a:solidFill>
              </a:rPr>
              <a:t>P</a:t>
            </a:r>
            <a:r>
              <a:rPr lang="en-US" sz="1600" dirty="0">
                <a:solidFill>
                  <a:schemeClr val="accent1"/>
                </a:solidFill>
              </a:rPr>
              <a:t>au Cutrina, </a:t>
            </a:r>
            <a:r>
              <a:rPr lang="en-US" sz="1600" dirty="0" err="1">
                <a:solidFill>
                  <a:schemeClr val="accent1"/>
                </a:solidFill>
              </a:rPr>
              <a:t>Carles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Pregonas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Resultado de imagen para reinforcement learning">
            <a:extLst>
              <a:ext uri="{FF2B5EF4-FFF2-40B4-BE49-F238E27FC236}">
                <a16:creationId xmlns:a16="http://schemas.microsoft.com/office/drawing/2014/main" id="{96A1D361-B475-4A8A-B3A3-620997763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67" y="1687859"/>
            <a:ext cx="5146819" cy="240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C6C5B8-4E89-45C0-8FB9-399DA6E5B530}"/>
              </a:ext>
            </a:extLst>
          </p:cNvPr>
          <p:cNvSpPr txBox="1"/>
          <p:nvPr/>
        </p:nvSpPr>
        <p:spPr>
          <a:xfrm>
            <a:off x="2730993" y="4277948"/>
            <a:ext cx="5535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Reward: Number empty positions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Agent: Positions X and Y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State: Possible displacements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Environment: Game conditions and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9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quantum">
            <a:extLst>
              <a:ext uri="{FF2B5EF4-FFF2-40B4-BE49-F238E27FC236}">
                <a16:creationId xmlns:a16="http://schemas.microsoft.com/office/drawing/2014/main" id="{7C1B0A45-51B2-41C8-BF00-F63EAEE69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38CAE-6934-4793-B4E2-5429608D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6" y="896910"/>
            <a:ext cx="9404723" cy="1400530"/>
          </a:xfrm>
        </p:spPr>
        <p:txBody>
          <a:bodyPr/>
          <a:lstStyle/>
          <a:p>
            <a:r>
              <a:rPr lang="en-CA" sz="6000" dirty="0" err="1"/>
              <a:t>Montecarlo</a:t>
            </a:r>
            <a:r>
              <a:rPr lang="en-CA" sz="6000" dirty="0"/>
              <a:t> algorithm</a:t>
            </a:r>
            <a:endParaRPr lang="en-US" sz="6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193EC0-4B26-4D3F-BDC1-F823F2BB0025}"/>
              </a:ext>
            </a:extLst>
          </p:cNvPr>
          <p:cNvSpPr txBox="1">
            <a:spLocks/>
          </p:cNvSpPr>
          <p:nvPr/>
        </p:nvSpPr>
        <p:spPr>
          <a:xfrm>
            <a:off x="304680" y="91435"/>
            <a:ext cx="2988936" cy="390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CA" sz="1600" dirty="0">
                <a:solidFill>
                  <a:schemeClr val="accent1"/>
                </a:solidFill>
              </a:rPr>
              <a:t>P</a:t>
            </a:r>
            <a:r>
              <a:rPr lang="en-US" sz="1600" dirty="0">
                <a:solidFill>
                  <a:schemeClr val="accent1"/>
                </a:solidFill>
              </a:rPr>
              <a:t>au Cutrina, </a:t>
            </a:r>
            <a:r>
              <a:rPr lang="en-US" sz="1600" dirty="0" err="1">
                <a:solidFill>
                  <a:schemeClr val="accent1"/>
                </a:solidFill>
              </a:rPr>
              <a:t>Carles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Pregonas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6" name="Picture 4" descr="Resultado de imagen para montecarlo reinforcement learning">
            <a:extLst>
              <a:ext uri="{FF2B5EF4-FFF2-40B4-BE49-F238E27FC236}">
                <a16:creationId xmlns:a16="http://schemas.microsoft.com/office/drawing/2014/main" id="{1756F62C-3091-4888-9E86-B7F877E3D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b="68664"/>
          <a:stretch/>
        </p:blipFill>
        <p:spPr bwMode="auto">
          <a:xfrm>
            <a:off x="1626601" y="2705484"/>
            <a:ext cx="7424692" cy="9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5B3CD-794C-434E-B35D-FCD32BB00AAD}"/>
              </a:ext>
            </a:extLst>
          </p:cNvPr>
          <p:cNvSpPr txBox="1"/>
          <p:nvPr/>
        </p:nvSpPr>
        <p:spPr>
          <a:xfrm>
            <a:off x="2014722" y="4091259"/>
            <a:ext cx="664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It required experience (states, actions and rewards) from interaction with the environment. The reward is based on the final score.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0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quantum">
            <a:extLst>
              <a:ext uri="{FF2B5EF4-FFF2-40B4-BE49-F238E27FC236}">
                <a16:creationId xmlns:a16="http://schemas.microsoft.com/office/drawing/2014/main" id="{7C1B0A45-51B2-41C8-BF00-F63EAEE69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38CAE-6934-4793-B4E2-5429608D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6" y="896910"/>
            <a:ext cx="9404723" cy="1400530"/>
          </a:xfrm>
        </p:spPr>
        <p:txBody>
          <a:bodyPr/>
          <a:lstStyle/>
          <a:p>
            <a:r>
              <a:rPr lang="en-CA" sz="6000" dirty="0"/>
              <a:t>Files structure</a:t>
            </a:r>
            <a:endParaRPr lang="en-US" sz="6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193EC0-4B26-4D3F-BDC1-F823F2BB0025}"/>
              </a:ext>
            </a:extLst>
          </p:cNvPr>
          <p:cNvSpPr txBox="1">
            <a:spLocks/>
          </p:cNvSpPr>
          <p:nvPr/>
        </p:nvSpPr>
        <p:spPr>
          <a:xfrm>
            <a:off x="304680" y="91435"/>
            <a:ext cx="2988936" cy="390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CA" sz="1600" dirty="0">
                <a:solidFill>
                  <a:schemeClr val="accent1"/>
                </a:solidFill>
              </a:rPr>
              <a:t>P</a:t>
            </a:r>
            <a:r>
              <a:rPr lang="en-US" sz="1600" dirty="0">
                <a:solidFill>
                  <a:schemeClr val="accent1"/>
                </a:solidFill>
              </a:rPr>
              <a:t>au Cutrina, </a:t>
            </a:r>
            <a:r>
              <a:rPr lang="en-US" sz="1600" dirty="0" err="1">
                <a:solidFill>
                  <a:schemeClr val="accent1"/>
                </a:solidFill>
              </a:rPr>
              <a:t>Carles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Pregonas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54078-892A-41FA-B27B-8AC8EDA5BF06}"/>
              </a:ext>
            </a:extLst>
          </p:cNvPr>
          <p:cNvSpPr txBox="1"/>
          <p:nvPr/>
        </p:nvSpPr>
        <p:spPr>
          <a:xfrm>
            <a:off x="3555760" y="2297440"/>
            <a:ext cx="50804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HackathonCU</a:t>
            </a:r>
            <a:r>
              <a:rPr lang="en-CA" sz="2400" dirty="0"/>
              <a:t>\</a:t>
            </a:r>
          </a:p>
          <a:p>
            <a:r>
              <a:rPr lang="en-CA" sz="2400" dirty="0"/>
              <a:t>	setup.py</a:t>
            </a:r>
          </a:p>
          <a:p>
            <a:r>
              <a:rPr lang="en-CA" sz="2400" dirty="0"/>
              <a:t>	tangrai_agent.py</a:t>
            </a:r>
          </a:p>
          <a:p>
            <a:r>
              <a:rPr lang="en-CA" sz="2400" dirty="0"/>
              <a:t>	</a:t>
            </a:r>
            <a:r>
              <a:rPr lang="en-CA" sz="2400" dirty="0" err="1"/>
              <a:t>tangrai</a:t>
            </a:r>
            <a:endParaRPr lang="en-CA" sz="2400" dirty="0"/>
          </a:p>
          <a:p>
            <a:r>
              <a:rPr lang="en-CA" sz="2400" dirty="0"/>
              <a:t>		__init__.py</a:t>
            </a:r>
          </a:p>
          <a:p>
            <a:r>
              <a:rPr lang="en-CA" sz="2400" dirty="0"/>
              <a:t>		</a:t>
            </a:r>
            <a:r>
              <a:rPr lang="en-CA" sz="2400" dirty="0" err="1"/>
              <a:t>envs</a:t>
            </a:r>
            <a:r>
              <a:rPr lang="en-CA" sz="2400" dirty="0"/>
              <a:t>\</a:t>
            </a:r>
          </a:p>
          <a:p>
            <a:r>
              <a:rPr lang="en-CA" sz="2400" dirty="0"/>
              <a:t>			__init__.py</a:t>
            </a:r>
          </a:p>
          <a:p>
            <a:r>
              <a:rPr lang="en-CA" sz="2400" dirty="0"/>
              <a:t>			tangrai_engine.py</a:t>
            </a:r>
          </a:p>
          <a:p>
            <a:r>
              <a:rPr lang="en-CA" sz="2400" dirty="0"/>
              <a:t>			tangrai_env.py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11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A47DA8F6-01AC-4A01-AC9B-7B3DD21406F0}"/>
              </a:ext>
            </a:extLst>
          </p:cNvPr>
          <p:cNvSpPr txBox="1">
            <a:spLocks/>
          </p:cNvSpPr>
          <p:nvPr/>
        </p:nvSpPr>
        <p:spPr>
          <a:xfrm>
            <a:off x="381794" y="749159"/>
            <a:ext cx="9181185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500" dirty="0"/>
              <a:t>Results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66CC89-E27B-46EA-910E-7564ADFB87E4}"/>
              </a:ext>
            </a:extLst>
          </p:cNvPr>
          <p:cNvSpPr txBox="1">
            <a:spLocks/>
          </p:cNvSpPr>
          <p:nvPr/>
        </p:nvSpPr>
        <p:spPr>
          <a:xfrm>
            <a:off x="304680" y="91435"/>
            <a:ext cx="2988936" cy="390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CA" sz="1600" dirty="0">
                <a:solidFill>
                  <a:schemeClr val="accent1"/>
                </a:solidFill>
              </a:rPr>
              <a:t>P</a:t>
            </a:r>
            <a:r>
              <a:rPr lang="en-US" sz="1600" dirty="0">
                <a:solidFill>
                  <a:schemeClr val="accent1"/>
                </a:solidFill>
              </a:rPr>
              <a:t>au Cutrina, </a:t>
            </a:r>
            <a:r>
              <a:rPr lang="en-US" sz="1600" dirty="0" err="1">
                <a:solidFill>
                  <a:schemeClr val="accent1"/>
                </a:solidFill>
              </a:rPr>
              <a:t>Carles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Pregonas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281A2-5B61-46DB-80C5-46B52AA2D86D}"/>
              </a:ext>
            </a:extLst>
          </p:cNvPr>
          <p:cNvSpPr txBox="1"/>
          <p:nvPr/>
        </p:nvSpPr>
        <p:spPr>
          <a:xfrm>
            <a:off x="3119437" y="4908512"/>
            <a:ext cx="5953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didn’t finish the training because of the time.  Anyways, the training shows a progressive learning that could be improved increasing the training epochs.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E7B91-1ABA-4A53-B27B-275FFA5D15DE}"/>
              </a:ext>
            </a:extLst>
          </p:cNvPr>
          <p:cNvGrpSpPr/>
          <p:nvPr/>
        </p:nvGrpSpPr>
        <p:grpSpPr>
          <a:xfrm>
            <a:off x="679938" y="2079938"/>
            <a:ext cx="10832121" cy="2687780"/>
            <a:chOff x="220553" y="2018435"/>
            <a:chExt cx="10832121" cy="26877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760DF9-67CA-472F-B2EA-FEFB2AB7E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36" t="4235" r="3878" b="9266"/>
            <a:stretch/>
          </p:blipFill>
          <p:spPr>
            <a:xfrm>
              <a:off x="220553" y="2018435"/>
              <a:ext cx="2667439" cy="2679902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03826A-610B-4389-85DE-ABC1CCDF1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80" t="5908" r="3740" b="10128"/>
            <a:stretch/>
          </p:blipFill>
          <p:spPr>
            <a:xfrm>
              <a:off x="2870962" y="2018435"/>
              <a:ext cx="2752726" cy="268778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5B15A5-8AE4-407A-931C-E2DEBED17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84" t="5908" r="4650" b="10128"/>
            <a:stretch/>
          </p:blipFill>
          <p:spPr>
            <a:xfrm>
              <a:off x="5623688" y="2018435"/>
              <a:ext cx="2714493" cy="268778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226DD2-6352-4110-957E-0DF3B2908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84" t="5908" r="4650" b="10128"/>
            <a:stretch/>
          </p:blipFill>
          <p:spPr>
            <a:xfrm>
              <a:off x="8338181" y="2018435"/>
              <a:ext cx="2714493" cy="268778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AD34FC-BBF5-493D-AB4F-2081DA7BB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780" t="5908" r="4650" b="23026"/>
            <a:stretch/>
          </p:blipFill>
          <p:spPr>
            <a:xfrm>
              <a:off x="8792250" y="2291555"/>
              <a:ext cx="1057575" cy="2274889"/>
            </a:xfrm>
            <a:prstGeom prst="rect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FE761F1B-AFF2-4065-A136-DBC8389B19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paucutrina@gmail.com</a:t>
            </a:r>
            <a:endParaRPr lang="en-US" dirty="0"/>
          </a:p>
          <a:p>
            <a:r>
              <a:rPr lang="en-US" dirty="0">
                <a:hlinkClick r:id="rId5"/>
              </a:rPr>
              <a:t>CARLES.PREGO@GMAIL.COM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053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CC4F44-154A-4E67-B129-1B5389E9F993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TangrAI</vt:lpstr>
      <vt:lpstr>PowerPoint Presentation</vt:lpstr>
      <vt:lpstr>Neural Network Structure</vt:lpstr>
      <vt:lpstr>Reinforcement Learning structure</vt:lpstr>
      <vt:lpstr>Montecarlo algorithm</vt:lpstr>
      <vt:lpstr>Files structure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2019-01-31T16:36:48Z</dcterms:created>
  <dcterms:modified xsi:type="dcterms:W3CDTF">2019-02-24T18:21:23Z</dcterms:modified>
</cp:coreProperties>
</file>